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  <p:sldMasterId id="214748370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5143500" cx="9144000"/>
  <p:notesSz cx="6858000" cy="9144000"/>
  <p:embeddedFontLst>
    <p:embeddedFont>
      <p:font typeface="Hanken Grotesk"/>
      <p:regular r:id="rId25"/>
      <p:bold r:id="rId26"/>
      <p:italic r:id="rId27"/>
      <p:boldItalic r:id="rId28"/>
    </p:embeddedFont>
    <p:embeddedFont>
      <p:font typeface="Hanken Grotesk SemiBold"/>
      <p:regular r:id="rId29"/>
      <p:bold r:id="rId30"/>
      <p:italic r:id="rId31"/>
      <p:boldItalic r:id="rId32"/>
    </p:embeddedFont>
    <p:embeddedFont>
      <p:font typeface="Inconsolata"/>
      <p:regular r:id="rId33"/>
      <p:bold r:id="rId34"/>
    </p:embeddedFont>
    <p:embeddedFont>
      <p:font typeface="Inter"/>
      <p:regular r:id="rId35"/>
      <p:bold r:id="rId36"/>
    </p:embeddedFont>
    <p:embeddedFont>
      <p:font typeface="Lora SemiBold"/>
      <p:regular r:id="rId37"/>
      <p:bold r:id="rId38"/>
      <p:italic r:id="rId39"/>
      <p:boldItalic r:id="rId40"/>
    </p:embeddedFont>
    <p:embeddedFont>
      <p:font typeface="Lor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BA467D-58FF-4E87-8B6B-A3547AFC4B08}">
  <a:tblStyle styleId="{91BA467D-58FF-4E87-8B6B-A3547AFC4B0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SemiBold-boldItalic.fntdata"/><Relationship Id="rId20" Type="http://schemas.openxmlformats.org/officeDocument/2006/relationships/slide" Target="slides/slide12.xml"/><Relationship Id="rId42" Type="http://schemas.openxmlformats.org/officeDocument/2006/relationships/font" Target="fonts/Lora-bold.fntdata"/><Relationship Id="rId41" Type="http://schemas.openxmlformats.org/officeDocument/2006/relationships/font" Target="fonts/Lora-regular.fntdata"/><Relationship Id="rId22" Type="http://schemas.openxmlformats.org/officeDocument/2006/relationships/slide" Target="slides/slide14.xml"/><Relationship Id="rId44" Type="http://schemas.openxmlformats.org/officeDocument/2006/relationships/font" Target="fonts/Lora-boldItalic.fntdata"/><Relationship Id="rId21" Type="http://schemas.openxmlformats.org/officeDocument/2006/relationships/slide" Target="slides/slide13.xml"/><Relationship Id="rId43" Type="http://schemas.openxmlformats.org/officeDocument/2006/relationships/font" Target="fonts/Lora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HankenGrotesk-bold.fntdata"/><Relationship Id="rId25" Type="http://schemas.openxmlformats.org/officeDocument/2006/relationships/font" Target="fonts/HankenGrotesk-regular.fntdata"/><Relationship Id="rId28" Type="http://schemas.openxmlformats.org/officeDocument/2006/relationships/font" Target="fonts/HankenGrotesk-boldItalic.fntdata"/><Relationship Id="rId27" Type="http://schemas.openxmlformats.org/officeDocument/2006/relationships/font" Target="fonts/HankenGrotesk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ankenGroteskSemiBold-regular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HankenGroteskSemiBold-italic.fntdata"/><Relationship Id="rId30" Type="http://schemas.openxmlformats.org/officeDocument/2006/relationships/font" Target="fonts/HankenGroteskSemiBold-bold.fntdata"/><Relationship Id="rId11" Type="http://schemas.openxmlformats.org/officeDocument/2006/relationships/slide" Target="slides/slide3.xml"/><Relationship Id="rId33" Type="http://schemas.openxmlformats.org/officeDocument/2006/relationships/font" Target="fonts/Inconsolata-regular.fntdata"/><Relationship Id="rId10" Type="http://schemas.openxmlformats.org/officeDocument/2006/relationships/slide" Target="slides/slide2.xml"/><Relationship Id="rId32" Type="http://schemas.openxmlformats.org/officeDocument/2006/relationships/font" Target="fonts/HankenGroteskSemiBold-boldItalic.fntdata"/><Relationship Id="rId13" Type="http://schemas.openxmlformats.org/officeDocument/2006/relationships/slide" Target="slides/slide5.xml"/><Relationship Id="rId35" Type="http://schemas.openxmlformats.org/officeDocument/2006/relationships/font" Target="fonts/Inter-regular.fntdata"/><Relationship Id="rId12" Type="http://schemas.openxmlformats.org/officeDocument/2006/relationships/slide" Target="slides/slide4.xml"/><Relationship Id="rId34" Type="http://schemas.openxmlformats.org/officeDocument/2006/relationships/font" Target="fonts/Inconsolata-bold.fntdata"/><Relationship Id="rId15" Type="http://schemas.openxmlformats.org/officeDocument/2006/relationships/slide" Target="slides/slide7.xml"/><Relationship Id="rId37" Type="http://schemas.openxmlformats.org/officeDocument/2006/relationships/font" Target="fonts/LoraSemiBold-regular.fntdata"/><Relationship Id="rId14" Type="http://schemas.openxmlformats.org/officeDocument/2006/relationships/slide" Target="slides/slide6.xml"/><Relationship Id="rId36" Type="http://schemas.openxmlformats.org/officeDocument/2006/relationships/font" Target="fonts/Inter-bold.fntdata"/><Relationship Id="rId17" Type="http://schemas.openxmlformats.org/officeDocument/2006/relationships/slide" Target="slides/slide9.xml"/><Relationship Id="rId39" Type="http://schemas.openxmlformats.org/officeDocument/2006/relationships/font" Target="fonts/LoraSemiBold-italic.fntdata"/><Relationship Id="rId16" Type="http://schemas.openxmlformats.org/officeDocument/2006/relationships/slide" Target="slides/slide8.xml"/><Relationship Id="rId38" Type="http://schemas.openxmlformats.org/officeDocument/2006/relationships/font" Target="fonts/LoraSemiBold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31ffe7b8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931ffe7b8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SLIDES_API1430933045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SLIDES_API1430933045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931ffe7b80_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931ffe7b80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31ffe7b80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31ffe7b80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31ffe7b8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931ffe7b8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931ffe7b80_8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931ffe7b80_8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31ffe7b80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931ffe7b80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931ffe7b8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931ffe7b8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31ffe7b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31ffe7b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31ffe7b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931ffe7b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31ffe7b8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31ffe7b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31ffe7b80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931ffe7b80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SLIDES_API1430933045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SLIDES_API1430933045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31ffe7b8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931ffe7b8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31ffe7b80_8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31ffe7b80_8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31ffe7b80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931ffe7b80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8"/>
          <p:cNvSpPr/>
          <p:nvPr/>
        </p:nvSpPr>
        <p:spPr>
          <a:xfrm>
            <a:off x="740588" y="145215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8"/>
          <p:cNvSpPr/>
          <p:nvPr/>
        </p:nvSpPr>
        <p:spPr>
          <a:xfrm>
            <a:off x="740588" y="26793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8"/>
          <p:cNvSpPr/>
          <p:nvPr/>
        </p:nvSpPr>
        <p:spPr>
          <a:xfrm>
            <a:off x="740588" y="38947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" name="Google Shape;85;p2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" name="Google Shape;86;p2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92" name="Google Shape;92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22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2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2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4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8" name="Google Shape;118;p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2" name="Google Shape;122;p25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" name="Google Shape;125;p25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6" name="Google Shape;156;p29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9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9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1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2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33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4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4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693575" y="440975"/>
            <a:ext cx="5703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3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01" name="Google Shape;201;p36"/>
          <p:cNvSpPr/>
          <p:nvPr>
            <p:ph idx="2" type="pic"/>
          </p:nvPr>
        </p:nvSpPr>
        <p:spPr>
          <a:xfrm>
            <a:off x="5071100" y="1185325"/>
            <a:ext cx="3615600" cy="329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4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7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6" name="Google Shape;216;p40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9" name="Google Shape;219;p41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43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7" name="Google Shape;227;p43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45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7" name="Google Shape;237;p45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45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0" name="Google Shape;240;p45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46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46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246" name="Google Shape;246;p46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6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6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7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7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7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47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47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47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7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47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47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48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48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49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49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49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0" name="Google Shape;270;p49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1" name="Google Shape;271;p49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2" name="Google Shape;272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76" name="Google Shape;276;p50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7" name="Google Shape;277;p50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8" name="Google Shape;278;p50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9" name="Google Shape;279;p50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50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51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84" name="Google Shape;284;p51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51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51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51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51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1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52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5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6" name="Google Shape;296;p52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2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53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53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3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3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5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07" name="Google Shape;307;p53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10" name="Google Shape;310;p54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4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54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3" name="Google Shape;313;p54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4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54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4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54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54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54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4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4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5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56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56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4" name="Google Shape;334;p57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7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58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8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42" name="Google Shape;342;p59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59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9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5" name="Google Shape;345;p59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Relationship Id="rId4" Type="http://schemas.openxmlformats.org/officeDocument/2006/relationships/image" Target="../media/image16.gif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Relationship Id="rId4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type="ctrTitle"/>
          </p:nvPr>
        </p:nvSpPr>
        <p:spPr>
          <a:xfrm>
            <a:off x="685800" y="731650"/>
            <a:ext cx="52218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Lora"/>
                <a:ea typeface="Lora"/>
                <a:cs typeface="Lora"/>
                <a:sym typeface="Lora"/>
              </a:rPr>
              <a:t>Magist</a:t>
            </a:r>
            <a:endParaRPr sz="6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Lora"/>
                <a:ea typeface="Lora"/>
                <a:cs typeface="Lora"/>
                <a:sym typeface="Lora"/>
              </a:rPr>
              <a:t>Are they the right partner?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1" name="Google Shape;351;p60"/>
          <p:cNvSpPr txBox="1"/>
          <p:nvPr/>
        </p:nvSpPr>
        <p:spPr>
          <a:xfrm>
            <a:off x="7178700" y="4767875"/>
            <a:ext cx="1965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Source: Magist Data 2019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7225"/>
            <a:ext cx="9144003" cy="18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150" y="1867025"/>
            <a:ext cx="2891448" cy="28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25" y="1867000"/>
            <a:ext cx="5030400" cy="283243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9"/>
          <p:cNvSpPr txBox="1"/>
          <p:nvPr>
            <p:ph idx="1" type="subTitle"/>
          </p:nvPr>
        </p:nvSpPr>
        <p:spPr>
          <a:xfrm>
            <a:off x="457200" y="973325"/>
            <a:ext cx="503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500">
                <a:latin typeface="Inconsolata"/>
                <a:ea typeface="Inconsolata"/>
                <a:cs typeface="Inconsolata"/>
                <a:sym typeface="Inconsolata"/>
              </a:rPr>
              <a:t>Average delivery time</a:t>
            </a:r>
            <a:endParaRPr sz="12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21" name="Google Shape;421;p69"/>
          <p:cNvSpPr txBox="1"/>
          <p:nvPr>
            <p:ph idx="4294967295" type="body"/>
          </p:nvPr>
        </p:nvSpPr>
        <p:spPr>
          <a:xfrm>
            <a:off x="5711225" y="1632625"/>
            <a:ext cx="3315300" cy="3301200"/>
          </a:xfrm>
          <a:prstGeom prst="rect">
            <a:avLst/>
          </a:prstGeom>
        </p:spPr>
        <p:txBody>
          <a:bodyPr anchorCtr="0" anchor="t" bIns="54000" lIns="91425" spcFirstLastPara="1" rIns="91425" wrap="square" tIns="91425">
            <a:normAutofit fontScale="85000" lnSpcReduction="20000"/>
          </a:bodyPr>
          <a:lstStyle/>
          <a:p>
            <a:pPr indent="-233955" lvl="0" marL="34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000"/>
              <a:buFont typeface="Inconsolata SemiBold"/>
              <a:buChar char="•"/>
            </a:pPr>
            <a:r>
              <a:rPr b="1" lang="ru" sz="2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91,7% </a:t>
            </a:r>
            <a:r>
              <a:rPr lang="ru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of deliveries are </a:t>
            </a:r>
            <a:r>
              <a:rPr b="1" lang="ru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on-time </a:t>
            </a:r>
            <a:r>
              <a:rPr b="1" lang="ru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🤘</a:t>
            </a:r>
            <a:endParaRPr b="1"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233955" lvl="0" marL="345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0000"/>
              <a:buFont typeface="Inconsolata SemiBold"/>
              <a:buChar char="•"/>
            </a:pPr>
            <a:r>
              <a:rPr lang="ru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Only </a:t>
            </a:r>
            <a:r>
              <a:rPr b="1" lang="ru" sz="2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1,5% </a:t>
            </a:r>
            <a:r>
              <a:rPr lang="ru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Tech products are </a:t>
            </a:r>
            <a:r>
              <a:rPr b="1" lang="ru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late </a:t>
            </a:r>
            <a:r>
              <a:rPr lang="ru"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😎</a:t>
            </a:r>
            <a:endParaRPr sz="3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233955" lvl="0" marL="345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Inconsolata SemiBold"/>
              <a:buChar char="•"/>
            </a:pPr>
            <a:r>
              <a:rPr lang="ru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Average customer review</a:t>
            </a:r>
            <a:br>
              <a:rPr lang="ru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ru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22" name="Google Shape;422;p69"/>
          <p:cNvSpPr txBox="1"/>
          <p:nvPr>
            <p:ph idx="1" type="subTitle"/>
          </p:nvPr>
        </p:nvSpPr>
        <p:spPr>
          <a:xfrm>
            <a:off x="5915500" y="973325"/>
            <a:ext cx="277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>
                <a:latin typeface="Inconsolata"/>
                <a:ea typeface="Inconsolata"/>
                <a:cs typeface="Inconsolata"/>
                <a:sym typeface="Inconsolata"/>
              </a:rPr>
              <a:t>Delivery report</a:t>
            </a:r>
            <a:endParaRPr sz="12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cxnSp>
        <p:nvCxnSpPr>
          <p:cNvPr id="423" name="Google Shape;423;p69"/>
          <p:cNvCxnSpPr/>
          <p:nvPr/>
        </p:nvCxnSpPr>
        <p:spPr>
          <a:xfrm>
            <a:off x="490425" y="1586125"/>
            <a:ext cx="4985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69"/>
          <p:cNvCxnSpPr/>
          <p:nvPr/>
        </p:nvCxnSpPr>
        <p:spPr>
          <a:xfrm>
            <a:off x="6005263" y="1586125"/>
            <a:ext cx="2680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69"/>
          <p:cNvSpPr txBox="1"/>
          <p:nvPr/>
        </p:nvSpPr>
        <p:spPr>
          <a:xfrm>
            <a:off x="382450" y="1586125"/>
            <a:ext cx="50934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8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13 days</a:t>
            </a:r>
            <a:endParaRPr sz="8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69"/>
          <p:cNvSpPr txBox="1"/>
          <p:nvPr>
            <p:ph type="title"/>
          </p:nvPr>
        </p:nvSpPr>
        <p:spPr>
          <a:xfrm>
            <a:off x="382450" y="2109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>
                <a:latin typeface="Lora"/>
                <a:ea typeface="Lora"/>
                <a:cs typeface="Lora"/>
                <a:sym typeface="Lora"/>
              </a:rPr>
              <a:t>Are Magist clients satisfied?</a:t>
            </a:r>
            <a:endParaRPr sz="252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7" name="Google Shape;42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700" y="3696000"/>
            <a:ext cx="2066576" cy="5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0"/>
          <p:cNvSpPr txBox="1"/>
          <p:nvPr/>
        </p:nvSpPr>
        <p:spPr>
          <a:xfrm>
            <a:off x="550350" y="1181425"/>
            <a:ext cx="35280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Max Monthly Orders</a:t>
            </a:r>
            <a:endParaRPr b="1" sz="4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9k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3" name="Google Shape;433;p70"/>
          <p:cNvSpPr txBox="1"/>
          <p:nvPr/>
        </p:nvSpPr>
        <p:spPr>
          <a:xfrm>
            <a:off x="5065650" y="1181425"/>
            <a:ext cx="35280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Brazilian Population</a:t>
            </a:r>
            <a:endParaRPr b="1" sz="4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210</a:t>
            </a:r>
            <a:r>
              <a:rPr b="1" lang="ru" sz="5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M</a:t>
            </a:r>
            <a:endParaRPr b="1" sz="5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34" name="Google Shape;434;p70"/>
          <p:cNvCxnSpPr/>
          <p:nvPr/>
        </p:nvCxnSpPr>
        <p:spPr>
          <a:xfrm>
            <a:off x="4572000" y="839125"/>
            <a:ext cx="0" cy="39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>
                <a:latin typeface="Lora"/>
                <a:ea typeface="Lora"/>
                <a:cs typeface="Lora"/>
                <a:sym typeface="Lora"/>
              </a:rPr>
              <a:t>Outcome</a:t>
            </a:r>
            <a:endParaRPr sz="252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0" name="Google Shape;440;p71"/>
          <p:cNvSpPr txBox="1"/>
          <p:nvPr/>
        </p:nvSpPr>
        <p:spPr>
          <a:xfrm>
            <a:off x="567725" y="1861850"/>
            <a:ext cx="554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 it the right market?</a:t>
            </a:r>
            <a:endParaRPr sz="800"/>
          </a:p>
        </p:txBody>
      </p:sp>
      <p:sp>
        <p:nvSpPr>
          <p:cNvPr id="441" name="Google Shape;441;p71"/>
          <p:cNvSpPr txBox="1"/>
          <p:nvPr/>
        </p:nvSpPr>
        <p:spPr>
          <a:xfrm>
            <a:off x="567725" y="3252925"/>
            <a:ext cx="554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Are deliveries fast enough?</a:t>
            </a:r>
            <a:endParaRPr sz="600"/>
          </a:p>
        </p:txBody>
      </p:sp>
      <p:pic>
        <p:nvPicPr>
          <p:cNvPr id="442" name="Google Shape;4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600" y="1525288"/>
            <a:ext cx="16097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600" y="2918493"/>
            <a:ext cx="1609725" cy="134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/>
          <p:nvPr>
            <p:ph type="title"/>
          </p:nvPr>
        </p:nvSpPr>
        <p:spPr>
          <a:xfrm>
            <a:off x="1670838" y="3815175"/>
            <a:ext cx="580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6020">
                <a:latin typeface="Lora"/>
                <a:ea typeface="Lora"/>
                <a:cs typeface="Lora"/>
                <a:sym typeface="Lora"/>
              </a:rPr>
              <a:t>Questions?</a:t>
            </a:r>
            <a:endParaRPr sz="602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9" name="Google Shape;4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100" y="510778"/>
            <a:ext cx="4949800" cy="27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3"/>
          <p:cNvSpPr txBox="1"/>
          <p:nvPr>
            <p:ph type="title"/>
          </p:nvPr>
        </p:nvSpPr>
        <p:spPr>
          <a:xfrm>
            <a:off x="363550" y="2285400"/>
            <a:ext cx="485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Lora"/>
                <a:ea typeface="Lora"/>
                <a:cs typeface="Lora"/>
                <a:sym typeface="Lora"/>
              </a:rPr>
              <a:t>Appendix</a:t>
            </a:r>
            <a:endParaRPr sz="6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type="title"/>
          </p:nvPr>
        </p:nvSpPr>
        <p:spPr>
          <a:xfrm>
            <a:off x="449425" y="103175"/>
            <a:ext cx="547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latin typeface="Lora"/>
                <a:ea typeface="Lora"/>
                <a:cs typeface="Lora"/>
                <a:sym typeface="Lora"/>
              </a:rPr>
              <a:t>Tech Products and Popularity</a:t>
            </a:r>
            <a:endParaRPr sz="2420"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460" name="Google Shape;460;p74"/>
          <p:cNvGraphicFramePr/>
          <p:nvPr/>
        </p:nvGraphicFramePr>
        <p:xfrm>
          <a:off x="363950" y="78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{91BA467D-58FF-4E87-8B6B-A3547AFC4B08}</a:tableStyleId>
              </a:tblPr>
              <a:tblGrid>
                <a:gridCol w="2543175"/>
                <a:gridCol w="1895475"/>
                <a:gridCol w="22193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>
                          <a:solidFill>
                            <a:srgbClr val="FFFFFF"/>
                          </a:solidFill>
                        </a:rPr>
                        <a:t>Tech Category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>
                          <a:solidFill>
                            <a:srgbClr val="FFFFFF"/>
                          </a:solidFill>
                        </a:rPr>
                        <a:t>Orders (No.)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>
                          <a:solidFill>
                            <a:srgbClr val="FFFFFF"/>
                          </a:solidFill>
                        </a:rPr>
                        <a:t>Orders (%)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Computers accessories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7827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6,95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Telephony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4545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4,03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Electronics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2767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2,46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Consoles games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1137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1,01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Audio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364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0,32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Computers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203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0,18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Total Tech Category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16843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/>
                        <a:t>14,95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1" name="Google Shape;4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375" y="1566925"/>
            <a:ext cx="2813700" cy="24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>
                <a:latin typeface="Lora"/>
                <a:ea typeface="Lora"/>
                <a:cs typeface="Lora"/>
                <a:sym typeface="Lora"/>
              </a:rPr>
              <a:t>Extra analysis</a:t>
            </a:r>
            <a:endParaRPr sz="252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7" name="Google Shape;467;p75"/>
          <p:cNvSpPr txBox="1"/>
          <p:nvPr>
            <p:ph idx="1" type="body"/>
          </p:nvPr>
        </p:nvSpPr>
        <p:spPr>
          <a:xfrm>
            <a:off x="375250" y="1834900"/>
            <a:ext cx="38208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consolata"/>
              <a:buChar char="•"/>
            </a:pPr>
            <a:r>
              <a:rPr lang="ru" sz="1600">
                <a:latin typeface="Inconsolata"/>
                <a:ea typeface="Inconsolata"/>
                <a:cs typeface="Inconsolata"/>
                <a:sym typeface="Inconsolata"/>
              </a:rPr>
              <a:t>Magist has a </a:t>
            </a:r>
            <a:r>
              <a:rPr b="1" lang="ru" sz="1600">
                <a:latin typeface="Inconsolata"/>
                <a:ea typeface="Inconsolata"/>
                <a:cs typeface="Inconsolata"/>
                <a:sym typeface="Inconsolata"/>
              </a:rPr>
              <a:t>sufficient number </a:t>
            </a:r>
            <a:r>
              <a:rPr lang="ru" sz="1600">
                <a:latin typeface="Inconsolata"/>
                <a:ea typeface="Inconsolata"/>
                <a:cs typeface="Inconsolata"/>
                <a:sym typeface="Inconsolata"/>
              </a:rPr>
              <a:t>of technical products in its database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consolata"/>
              <a:buChar char="•"/>
            </a:pPr>
            <a:r>
              <a:rPr lang="ru" sz="1600">
                <a:latin typeface="Inconsolata"/>
                <a:ea typeface="Inconsolata"/>
                <a:cs typeface="Inconsolata"/>
                <a:sym typeface="Inconsolata"/>
              </a:rPr>
              <a:t>More than </a:t>
            </a:r>
            <a:r>
              <a:rPr b="1" lang="ru" sz="1600">
                <a:latin typeface="Inconsolata"/>
                <a:ea typeface="Inconsolata"/>
                <a:cs typeface="Inconsolata"/>
                <a:sym typeface="Inconsolata"/>
              </a:rPr>
              <a:t>500</a:t>
            </a:r>
            <a:r>
              <a:rPr lang="ru" sz="1600">
                <a:latin typeface="Inconsolata"/>
                <a:ea typeface="Inconsolata"/>
                <a:cs typeface="Inconsolata"/>
                <a:sym typeface="Inconsolata"/>
              </a:rPr>
              <a:t> products of a technical nature are priced </a:t>
            </a:r>
            <a:r>
              <a:rPr b="1" lang="ru" sz="1600">
                <a:latin typeface="Inconsolata"/>
                <a:ea typeface="Inconsolata"/>
                <a:cs typeface="Inconsolata"/>
                <a:sym typeface="Inconsolata"/>
              </a:rPr>
              <a:t>above 540 euros</a:t>
            </a:r>
            <a:r>
              <a:rPr lang="ru" sz="1600">
                <a:latin typeface="Inconsolata"/>
                <a:ea typeface="Inconsolata"/>
                <a:cs typeface="Inconsolata"/>
                <a:sym typeface="Inconsolata"/>
              </a:rPr>
              <a:t> in the Magist database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consolata"/>
              <a:buChar char="•"/>
            </a:pPr>
            <a:r>
              <a:rPr lang="ru" sz="1600">
                <a:latin typeface="Inconsolata"/>
                <a:ea typeface="Inconsolata"/>
                <a:cs typeface="Inconsolata"/>
                <a:sym typeface="Inconsolata"/>
              </a:rPr>
              <a:t>No more </a:t>
            </a:r>
            <a:r>
              <a:rPr b="1" lang="ru" sz="1600">
                <a:latin typeface="Inconsolata"/>
                <a:ea typeface="Inconsolata"/>
                <a:cs typeface="Inconsolata"/>
                <a:sym typeface="Inconsolata"/>
              </a:rPr>
              <a:t>than 2%</a:t>
            </a:r>
            <a:r>
              <a:rPr lang="ru" sz="1600">
                <a:latin typeface="Inconsolata"/>
                <a:ea typeface="Inconsolata"/>
                <a:cs typeface="Inconsolata"/>
                <a:sym typeface="Inconsolata"/>
              </a:rPr>
              <a:t> of tech products arrive late to customers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68" name="Google Shape;468;p75"/>
          <p:cNvSpPr txBox="1"/>
          <p:nvPr>
            <p:ph idx="2" type="body"/>
          </p:nvPr>
        </p:nvSpPr>
        <p:spPr>
          <a:xfrm>
            <a:off x="4718400" y="1834900"/>
            <a:ext cx="4172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consolata"/>
              <a:buChar char="●"/>
            </a:pPr>
            <a:r>
              <a:rPr lang="ru" sz="1300">
                <a:latin typeface="Inconsolata"/>
                <a:ea typeface="Inconsolata"/>
                <a:cs typeface="Inconsolata"/>
                <a:sym typeface="Inconsolata"/>
              </a:rPr>
              <a:t>Sales of technical goods as a percentage are </a:t>
            </a:r>
            <a:r>
              <a:rPr b="1" lang="ru" sz="1300">
                <a:latin typeface="Inconsolata"/>
                <a:ea typeface="Inconsolata"/>
                <a:cs typeface="Inconsolata"/>
                <a:sym typeface="Inconsolata"/>
              </a:rPr>
              <a:t>much lower than</a:t>
            </a:r>
            <a:r>
              <a:rPr lang="ru" sz="1300">
                <a:latin typeface="Inconsolata"/>
                <a:ea typeface="Inconsolata"/>
                <a:cs typeface="Inconsolata"/>
                <a:sym typeface="Inconsolata"/>
              </a:rPr>
              <a:t> the major marketplaces (Amazon has over 48% of technical goods, for example)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consolata"/>
              <a:buChar char="●"/>
            </a:pPr>
            <a:r>
              <a:rPr lang="ru" sz="1300">
                <a:latin typeface="Inconsolata"/>
                <a:ea typeface="Inconsolata"/>
                <a:cs typeface="Inconsolata"/>
                <a:sym typeface="Inconsolata"/>
              </a:rPr>
              <a:t>Despite on-time deliveries (average delivery time: </a:t>
            </a:r>
            <a:r>
              <a:rPr b="1" lang="ru" sz="1300">
                <a:latin typeface="Inconsolata"/>
                <a:ea typeface="Inconsolata"/>
                <a:cs typeface="Inconsolata"/>
                <a:sym typeface="Inconsolata"/>
              </a:rPr>
              <a:t>13 days</a:t>
            </a:r>
            <a:r>
              <a:rPr lang="ru" sz="1300">
                <a:latin typeface="Inconsolata"/>
                <a:ea typeface="Inconsolata"/>
                <a:cs typeface="Inconsolata"/>
                <a:sym typeface="Inconsolata"/>
              </a:rPr>
              <a:t>), major market players like Mercado Livre deliver in </a:t>
            </a:r>
            <a:r>
              <a:rPr b="1" lang="ru" sz="1300">
                <a:latin typeface="Inconsolata"/>
                <a:ea typeface="Inconsolata"/>
                <a:cs typeface="Inconsolata"/>
                <a:sym typeface="Inconsolata"/>
              </a:rPr>
              <a:t>just 4 days</a:t>
            </a:r>
            <a:r>
              <a:rPr lang="ru" sz="1300">
                <a:latin typeface="Inconsolata"/>
                <a:ea typeface="Inconsolata"/>
                <a:cs typeface="Inconsolata"/>
                <a:sym typeface="Inconsolata"/>
              </a:rPr>
              <a:t>. 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consolata"/>
              <a:buChar char="●"/>
            </a:pPr>
            <a:r>
              <a:rPr lang="ru" sz="1300">
                <a:latin typeface="Inconsolata"/>
                <a:ea typeface="Inconsolata"/>
                <a:cs typeface="Inconsolata"/>
                <a:sym typeface="Inconsolata"/>
              </a:rPr>
              <a:t>In its most successful month, Magist fulfilled about 9,000 orders, which is about 1 order per 22,000 people, based on Brazil's population of over 200 million.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t/>
            </a:r>
            <a:endParaRPr sz="1100">
              <a:latin typeface="Inconsolata"/>
              <a:ea typeface="Inconsolata"/>
              <a:cs typeface="Inconsolata"/>
              <a:sym typeface="Inconsolata"/>
            </a:endParaRPr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t/>
            </a:r>
            <a:endParaRPr sz="11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69" name="Google Shape;469;p75"/>
          <p:cNvSpPr txBox="1"/>
          <p:nvPr>
            <p:ph idx="3" type="subTitle"/>
          </p:nvPr>
        </p:nvSpPr>
        <p:spPr>
          <a:xfrm>
            <a:off x="723751" y="1164900"/>
            <a:ext cx="347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latin typeface="Lora SemiBold"/>
                <a:ea typeface="Lora SemiBold"/>
                <a:cs typeface="Lora SemiBold"/>
                <a:sym typeface="Lora SemiBold"/>
              </a:rPr>
              <a:t>Pros</a:t>
            </a:r>
            <a:endParaRPr sz="14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70" name="Google Shape;470;p75"/>
          <p:cNvSpPr txBox="1"/>
          <p:nvPr>
            <p:ph idx="4" type="subTitle"/>
          </p:nvPr>
        </p:nvSpPr>
        <p:spPr>
          <a:xfrm>
            <a:off x="5066542" y="1164900"/>
            <a:ext cx="347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latin typeface="Lora SemiBold"/>
                <a:ea typeface="Lora SemiBold"/>
                <a:cs typeface="Lora SemiBold"/>
                <a:sym typeface="Lora SemiBold"/>
              </a:rPr>
              <a:t>Cons</a:t>
            </a:r>
            <a:endParaRPr sz="14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cxnSp>
        <p:nvCxnSpPr>
          <p:cNvPr id="471" name="Google Shape;471;p75"/>
          <p:cNvCxnSpPr/>
          <p:nvPr/>
        </p:nvCxnSpPr>
        <p:spPr>
          <a:xfrm>
            <a:off x="4857775" y="1164900"/>
            <a:ext cx="0" cy="352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75"/>
          <p:cNvCxnSpPr/>
          <p:nvPr/>
        </p:nvCxnSpPr>
        <p:spPr>
          <a:xfrm>
            <a:off x="518350" y="1164900"/>
            <a:ext cx="0" cy="352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73" name="Google Shape;473;p75"/>
          <p:cNvSpPr/>
          <p:nvPr/>
        </p:nvSpPr>
        <p:spPr>
          <a:xfrm>
            <a:off x="450850" y="1383600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5"/>
          <p:cNvSpPr/>
          <p:nvPr/>
        </p:nvSpPr>
        <p:spPr>
          <a:xfrm>
            <a:off x="4790275" y="1383588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1"/>
          <p:cNvSpPr txBox="1"/>
          <p:nvPr/>
        </p:nvSpPr>
        <p:spPr>
          <a:xfrm>
            <a:off x="4521600" y="570675"/>
            <a:ext cx="1587600" cy="9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Comic Sans MS"/>
                <a:ea typeface="Comic Sans MS"/>
                <a:cs typeface="Comic Sans MS"/>
                <a:sym typeface="Comic Sans MS"/>
              </a:rPr>
              <a:t>Hi, do you sell iphones?</a:t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p61"/>
          <p:cNvSpPr/>
          <p:nvPr/>
        </p:nvSpPr>
        <p:spPr>
          <a:xfrm>
            <a:off x="6818975" y="658475"/>
            <a:ext cx="1726500" cy="106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6855550" y="658475"/>
            <a:ext cx="17265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No, but I can send you 842 Androids in 3 months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61"/>
          <p:cNvSpPr txBox="1"/>
          <p:nvPr/>
        </p:nvSpPr>
        <p:spPr>
          <a:xfrm>
            <a:off x="314625" y="1719275"/>
            <a:ext cx="35997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 it the right market?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 txBox="1"/>
          <p:nvPr/>
        </p:nvSpPr>
        <p:spPr>
          <a:xfrm>
            <a:off x="5304500" y="1876650"/>
            <a:ext cx="35997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Are deliveries fast enough?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67" name="Google Shape;3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7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type="title"/>
          </p:nvPr>
        </p:nvSpPr>
        <p:spPr>
          <a:xfrm>
            <a:off x="449425" y="103175"/>
            <a:ext cx="547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latin typeface="Lora"/>
                <a:ea typeface="Lora"/>
                <a:cs typeface="Lora"/>
                <a:sym typeface="Lora"/>
              </a:rPr>
              <a:t>Electronics Sales</a:t>
            </a:r>
            <a:endParaRPr sz="242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3" name="Google Shape;373;p63"/>
          <p:cNvSpPr txBox="1"/>
          <p:nvPr/>
        </p:nvSpPr>
        <p:spPr>
          <a:xfrm>
            <a:off x="0" y="1602000"/>
            <a:ext cx="45720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Amazon</a:t>
            </a:r>
            <a:endParaRPr b="1" sz="5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48</a:t>
            </a:r>
            <a:r>
              <a:rPr b="1" lang="ru" sz="7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%</a:t>
            </a:r>
            <a:endParaRPr b="1" sz="7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of total</a:t>
            </a:r>
            <a:endParaRPr b="1" sz="2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4" name="Google Shape;374;p63"/>
          <p:cNvSpPr txBox="1"/>
          <p:nvPr/>
        </p:nvSpPr>
        <p:spPr>
          <a:xfrm>
            <a:off x="4572000" y="1602000"/>
            <a:ext cx="45720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Magist</a:t>
            </a:r>
            <a:endParaRPr b="1" sz="5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b="1" lang="ru" sz="7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%</a:t>
            </a:r>
            <a:endParaRPr b="1" sz="7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of total</a:t>
            </a:r>
            <a:endParaRPr b="1" sz="7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5" name="Google Shape;375;p63"/>
          <p:cNvCxnSpPr/>
          <p:nvPr/>
        </p:nvCxnSpPr>
        <p:spPr>
          <a:xfrm>
            <a:off x="4572000" y="722050"/>
            <a:ext cx="0" cy="39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4"/>
          <p:cNvSpPr txBox="1"/>
          <p:nvPr/>
        </p:nvSpPr>
        <p:spPr>
          <a:xfrm>
            <a:off x="314625" y="1719275"/>
            <a:ext cx="35997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 it the right market?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81" name="Google Shape;3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9750" y="3305775"/>
            <a:ext cx="2217027" cy="17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600" y="182900"/>
            <a:ext cx="4792324" cy="47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449425" y="103175"/>
            <a:ext cx="547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latin typeface="Lora"/>
                <a:ea typeface="Lora"/>
                <a:cs typeface="Lora"/>
                <a:sym typeface="Lora"/>
              </a:rPr>
              <a:t>Magist Market</a:t>
            </a:r>
            <a:endParaRPr sz="242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88" name="Google Shape;3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0" y="675875"/>
            <a:ext cx="6987900" cy="42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514" y="2315200"/>
            <a:ext cx="2321936" cy="251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>
            <p:ph type="title"/>
          </p:nvPr>
        </p:nvSpPr>
        <p:spPr>
          <a:xfrm>
            <a:off x="449425" y="103175"/>
            <a:ext cx="547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latin typeface="Lora"/>
                <a:ea typeface="Lora"/>
                <a:cs typeface="Lora"/>
                <a:sym typeface="Lora"/>
              </a:rPr>
              <a:t>Magist Market</a:t>
            </a:r>
            <a:endParaRPr sz="242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5" name="Google Shape;395;p66"/>
          <p:cNvSpPr txBox="1"/>
          <p:nvPr/>
        </p:nvSpPr>
        <p:spPr>
          <a:xfrm>
            <a:off x="550350" y="1602000"/>
            <a:ext cx="3528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Total Sales</a:t>
            </a:r>
            <a:endParaRPr b="1" sz="4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13.5</a:t>
            </a:r>
            <a:r>
              <a:rPr b="1" lang="ru" sz="5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M</a:t>
            </a:r>
            <a:endParaRPr b="1" sz="5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113k Orders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6" name="Google Shape;396;p66"/>
          <p:cNvSpPr txBox="1"/>
          <p:nvPr/>
        </p:nvSpPr>
        <p:spPr>
          <a:xfrm>
            <a:off x="5065650" y="1602000"/>
            <a:ext cx="3528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Tech</a:t>
            </a:r>
            <a:r>
              <a:rPr b="1" lang="ru" sz="4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 Sales</a:t>
            </a:r>
            <a:endParaRPr b="1" sz="4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1.8</a:t>
            </a:r>
            <a:r>
              <a:rPr b="1" lang="ru" sz="50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M</a:t>
            </a:r>
            <a:endParaRPr b="1" sz="50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17k Orders</a:t>
            </a:r>
            <a:endParaRPr b="1" sz="5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97" name="Google Shape;397;p66"/>
          <p:cNvCxnSpPr/>
          <p:nvPr/>
        </p:nvCxnSpPr>
        <p:spPr>
          <a:xfrm>
            <a:off x="4572000" y="839125"/>
            <a:ext cx="0" cy="39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/>
          <p:nvPr/>
        </p:nvSpPr>
        <p:spPr>
          <a:xfrm>
            <a:off x="1065050" y="2443725"/>
            <a:ext cx="3048600" cy="21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000">
                <a:latin typeface="Lora"/>
                <a:ea typeface="Lora"/>
                <a:cs typeface="Lora"/>
                <a:sym typeface="Lora"/>
              </a:rPr>
              <a:t>0.47</a:t>
            </a:r>
            <a:r>
              <a:rPr b="1" lang="ru" sz="5000">
                <a:latin typeface="Lora"/>
                <a:ea typeface="Lora"/>
                <a:cs typeface="Lora"/>
                <a:sym typeface="Lora"/>
              </a:rPr>
              <a:t>%</a:t>
            </a:r>
            <a:endParaRPr b="1" sz="5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involve tech items over €500</a:t>
            </a:r>
            <a:endParaRPr b="1" sz="2500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464050" y="647925"/>
            <a:ext cx="81699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</a:t>
            </a:r>
            <a:r>
              <a:rPr b="1" lang="ru" sz="3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%</a:t>
            </a:r>
            <a:r>
              <a:rPr b="1" lang="ru"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of total orders involve </a:t>
            </a:r>
            <a:r>
              <a:rPr b="1" lang="ru" sz="40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tech</a:t>
            </a:r>
            <a:endParaRPr sz="36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4" name="Google Shape;404;p67"/>
          <p:cNvSpPr txBox="1"/>
          <p:nvPr/>
        </p:nvSpPr>
        <p:spPr>
          <a:xfrm>
            <a:off x="5481325" y="1498650"/>
            <a:ext cx="2997600" cy="3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* * * * * * * * * *</a:t>
            </a:r>
            <a:endParaRPr b="1" sz="21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* * * * *</a:t>
            </a:r>
            <a:r>
              <a:rPr b="1" lang="ru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* * * * *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 * * * * * * * * *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 * * * * * * * * *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 * * * * * * * * *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 * * * * * * * * *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 * * * * * * * * *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 * * * * * * * * *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 * * * * * * * * *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 * * * * * * * * *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05" name="Google Shape;405;p67"/>
          <p:cNvGrpSpPr/>
          <p:nvPr/>
        </p:nvGrpSpPr>
        <p:grpSpPr>
          <a:xfrm>
            <a:off x="3461113" y="2519925"/>
            <a:ext cx="1112700" cy="1044600"/>
            <a:chOff x="3702588" y="2443725"/>
            <a:chExt cx="1112700" cy="1044600"/>
          </a:xfrm>
        </p:grpSpPr>
        <p:sp>
          <p:nvSpPr>
            <p:cNvPr id="406" name="Google Shape;406;p67"/>
            <p:cNvSpPr/>
            <p:nvPr/>
          </p:nvSpPr>
          <p:spPr>
            <a:xfrm>
              <a:off x="3702588" y="2443725"/>
              <a:ext cx="1112700" cy="1044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407" name="Google Shape;407;p67"/>
            <p:cNvPicPr preferRelativeResize="0"/>
            <p:nvPr/>
          </p:nvPicPr>
          <p:blipFill rotWithShape="1">
            <a:blip r:embed="rId3">
              <a:alphaModFix/>
            </a:blip>
            <a:srcRect b="8095" l="0" r="0" t="8103"/>
            <a:stretch/>
          </p:blipFill>
          <p:spPr>
            <a:xfrm rot="10800000">
              <a:off x="3838625" y="2563976"/>
              <a:ext cx="840633" cy="80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8"/>
          <p:cNvSpPr txBox="1"/>
          <p:nvPr/>
        </p:nvSpPr>
        <p:spPr>
          <a:xfrm>
            <a:off x="5304500" y="1876650"/>
            <a:ext cx="35997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Are deliveries fast enough?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13" name="Google Shape;413;p68"/>
          <p:cNvPicPr preferRelativeResize="0"/>
          <p:nvPr/>
        </p:nvPicPr>
        <p:blipFill rotWithShape="1">
          <a:blip r:embed="rId3">
            <a:alphaModFix/>
          </a:blip>
          <a:srcRect b="4284" l="2380" r="1631" t="3972"/>
          <a:stretch/>
        </p:blipFill>
        <p:spPr>
          <a:xfrm>
            <a:off x="179000" y="175575"/>
            <a:ext cx="4701100" cy="4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000000"/>
      </a:dk1>
      <a:lt1>
        <a:srgbClr val="F2EBE6"/>
      </a:lt1>
      <a:dk2>
        <a:srgbClr val="636B61"/>
      </a:dk2>
      <a:lt2>
        <a:srgbClr val="F2EBE6"/>
      </a:lt2>
      <a:accent1>
        <a:srgbClr val="8E6DD9"/>
      </a:accent1>
      <a:accent2>
        <a:srgbClr val="C6CC7B"/>
      </a:accent2>
      <a:accent3>
        <a:srgbClr val="5D7785"/>
      </a:accent3>
      <a:accent4>
        <a:srgbClr val="483338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000000"/>
      </a:dk1>
      <a:lt1>
        <a:srgbClr val="F2EBE6"/>
      </a:lt1>
      <a:dk2>
        <a:srgbClr val="636B61"/>
      </a:dk2>
      <a:lt2>
        <a:srgbClr val="F2EBE6"/>
      </a:lt2>
      <a:accent1>
        <a:srgbClr val="8E6DD9"/>
      </a:accent1>
      <a:accent2>
        <a:srgbClr val="C6CC7B"/>
      </a:accent2>
      <a:accent3>
        <a:srgbClr val="5D7785"/>
      </a:accent3>
      <a:accent4>
        <a:srgbClr val="483338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